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383" r:id="rId9"/>
    <p:sldId id="2382" r:id="rId10"/>
    <p:sldId id="739" r:id="rId11"/>
    <p:sldId id="2705" r:id="rId12"/>
    <p:sldId id="2706" r:id="rId13"/>
    <p:sldId id="2707" r:id="rId14"/>
    <p:sldId id="2715" r:id="rId15"/>
    <p:sldId id="2708" r:id="rId16"/>
    <p:sldId id="2716" r:id="rId17"/>
    <p:sldId id="2718" r:id="rId18"/>
    <p:sldId id="2717" r:id="rId19"/>
    <p:sldId id="2709" r:id="rId20"/>
    <p:sldId id="2720" r:id="rId21"/>
    <p:sldId id="2721" r:id="rId22"/>
    <p:sldId id="2719" r:id="rId23"/>
    <p:sldId id="2710" r:id="rId24"/>
    <p:sldId id="2725" r:id="rId25"/>
    <p:sldId id="2363" r:id="rId26"/>
    <p:sldId id="2724" r:id="rId27"/>
    <p:sldId id="2713" r:id="rId28"/>
    <p:sldId id="2704" r:id="rId29"/>
    <p:sldId id="2372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06460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080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53BD81-8ECC-90EC-F3C3-B0C3A178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XCCL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7BD5DB-3908-0026-A9A0-9DBE9F43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609AB-9BBD-6738-9EB4-E2DA5CA7D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是 </a:t>
            </a:r>
            <a:r>
              <a:rPr lang="en" altLang="zh-CN" dirty="0"/>
              <a:t>Intel </a:t>
            </a:r>
            <a:r>
              <a:rPr lang="zh-CN" altLang="en-US" dirty="0"/>
              <a:t>开发的一个高效通信库，作为 </a:t>
            </a:r>
            <a:r>
              <a:rPr lang="en" altLang="zh-CN" dirty="0" err="1"/>
              <a:t>oneAPI</a:t>
            </a:r>
            <a:r>
              <a:rPr lang="en" altLang="zh-CN" dirty="0"/>
              <a:t> </a:t>
            </a:r>
            <a:r>
              <a:rPr lang="zh-CN" altLang="en-US" dirty="0"/>
              <a:t>生态系统的一部分。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2" descr="Introducing Intel OneAPI And DPC Toptal®, 45% OFF">
            <a:extLst>
              <a:ext uri="{FF2B5EF4-FFF2-40B4-BE49-F238E27FC236}">
                <a16:creationId xmlns:a16="http://schemas.microsoft.com/office/drawing/2014/main" id="{74315862-3714-2181-DD4F-12A36D603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/>
          <a:stretch/>
        </p:blipFill>
        <p:spPr bwMode="auto">
          <a:xfrm>
            <a:off x="5435376" y="2119046"/>
            <a:ext cx="5771241" cy="44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el® oneAPI Collective Communications Library">
            <a:extLst>
              <a:ext uri="{FF2B5EF4-FFF2-40B4-BE49-F238E27FC236}">
                <a16:creationId xmlns:a16="http://schemas.microsoft.com/office/drawing/2014/main" id="{C81E52C0-591B-F749-0465-EBA64C5BD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r="24688" b="8143"/>
          <a:stretch/>
        </p:blipFill>
        <p:spPr bwMode="auto">
          <a:xfrm>
            <a:off x="1161050" y="2219218"/>
            <a:ext cx="3703732" cy="38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1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7BD5DB-3908-0026-A9A0-9DBE9F43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609AB-9BBD-6738-9EB4-E2DA5CA7D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是 </a:t>
            </a:r>
            <a:r>
              <a:rPr lang="en" altLang="zh-CN" dirty="0"/>
              <a:t>Intel </a:t>
            </a:r>
            <a:r>
              <a:rPr lang="zh-CN" altLang="en-US" dirty="0"/>
              <a:t>开发的一个高效通信库，作为 </a:t>
            </a:r>
            <a:r>
              <a:rPr lang="en" altLang="zh-CN" dirty="0" err="1"/>
              <a:t>oneAPI</a:t>
            </a:r>
            <a:r>
              <a:rPr lang="en" altLang="zh-CN" dirty="0"/>
              <a:t> </a:t>
            </a:r>
            <a:r>
              <a:rPr lang="zh-CN" altLang="en-US" dirty="0"/>
              <a:t>生态系统的一部分。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146" name="Picture 2" descr="oneAPI — What is it?. Demystifying oneAPI for Developers | by TonyM | Medium">
            <a:extLst>
              <a:ext uri="{FF2B5EF4-FFF2-40B4-BE49-F238E27FC236}">
                <a16:creationId xmlns:a16="http://schemas.microsoft.com/office/drawing/2014/main" id="{D91E42C9-7148-F39B-3807-84617D2DB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5"/>
          <a:stretch/>
        </p:blipFill>
        <p:spPr bwMode="auto">
          <a:xfrm>
            <a:off x="916968" y="2359516"/>
            <a:ext cx="10362825" cy="394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74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A71F60-CB46-507E-D238-0120824F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A580C-90C6-1D6F-AAEA-C995C5A52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支持多种通信模式，包括点对点、广播、规约等：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支持 </a:t>
            </a:r>
            <a:r>
              <a:rPr lang="en" altLang="zh-CN" dirty="0"/>
              <a:t>SYCL</a:t>
            </a:r>
            <a:r>
              <a:rPr lang="zh-CN" altLang="en" dirty="0"/>
              <a:t>，</a:t>
            </a:r>
            <a:r>
              <a:rPr lang="zh-CN" altLang="en-US" dirty="0"/>
              <a:t>可与 </a:t>
            </a:r>
            <a:r>
              <a:rPr lang="en" altLang="zh-CN" dirty="0"/>
              <a:t>Level Zero </a:t>
            </a:r>
            <a:r>
              <a:rPr lang="zh-CN" altLang="en-US" dirty="0"/>
              <a:t>驱动层配合，充分利用</a:t>
            </a:r>
            <a:r>
              <a:rPr lang="en-US" altLang="zh-CN" dirty="0"/>
              <a:t> Intel</a:t>
            </a:r>
            <a:r>
              <a:rPr lang="zh-CN" altLang="en-US" dirty="0"/>
              <a:t> 的</a:t>
            </a:r>
            <a:r>
              <a:rPr lang="en-US" altLang="zh-CN" dirty="0"/>
              <a:t> NPU </a:t>
            </a:r>
            <a:r>
              <a:rPr lang="zh-CN" altLang="en-US" dirty="0"/>
              <a:t>和</a:t>
            </a:r>
            <a:r>
              <a:rPr lang="en-US" altLang="zh-CN" dirty="0"/>
              <a:t> GPU</a:t>
            </a:r>
            <a:r>
              <a:rPr lang="zh-CN" altLang="en-US" dirty="0"/>
              <a:t> 硬件资源。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提供自动线程亲和性设置功能，可以优化多核处理器上的并行性能。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对于低精度数据类型，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BF16</a:t>
            </a:r>
            <a:r>
              <a:rPr lang="zh-CN" altLang="en-US" dirty="0"/>
              <a:t> 提供专门的优化支持。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1D356-42E6-6269-930D-ABACDB86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9" y="3534308"/>
            <a:ext cx="4486569" cy="2768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8162F2-7761-6AE0-4DDE-D79CD833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11" y="3530679"/>
            <a:ext cx="7207779" cy="2768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482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0C4A194-9DAB-2DFA-4E28-5AA7774D3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06.</a:t>
            </a:r>
            <a:r>
              <a:rPr lang="zh-CN" altLang="en-US" dirty="0"/>
              <a:t> </a:t>
            </a:r>
            <a:r>
              <a:rPr lang="en" altLang="zh-CN" dirty="0"/>
              <a:t>AMD RCCL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9D3D79-3DBF-6908-7A74-BCE126BF57A3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AMD 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ROCm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 Communication Collectives Library(RCCL)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github.com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ROCm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rccl</a:t>
            </a:r>
            <a:endParaRPr lang="en" altLang="zh-CN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rocm.docs.amd.com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/projects/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en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/latest/</a:t>
            </a:r>
            <a:endParaRPr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2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raining LLMs with AMD MI250 GPUs and MosaicML | Databricks Blog">
            <a:extLst>
              <a:ext uri="{FF2B5EF4-FFF2-40B4-BE49-F238E27FC236}">
                <a16:creationId xmlns:a16="http://schemas.microsoft.com/office/drawing/2014/main" id="{D7957580-F2AB-3D26-D6CF-67FBED80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29" y="681785"/>
            <a:ext cx="10036704" cy="582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8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2B5D90-79C2-E9B3-6B12-86561D94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</a:t>
            </a:r>
            <a:r>
              <a:rPr lang="en-US" altLang="zh-CN" dirty="0"/>
              <a:t>RCCL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CD2D06-F700-AB80-0CD3-CD1839AEC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616184" cy="4994910"/>
          </a:xfrm>
        </p:spPr>
        <p:txBody>
          <a:bodyPr/>
          <a:lstStyle/>
          <a:p>
            <a:r>
              <a:rPr lang="en" altLang="zh-CN" dirty="0"/>
              <a:t>RCCL (pronounced “</a:t>
            </a:r>
            <a:r>
              <a:rPr lang="en" altLang="zh-CN" dirty="0" err="1"/>
              <a:t>Rickel</a:t>
            </a:r>
            <a:r>
              <a:rPr lang="en" altLang="zh-CN" dirty="0"/>
              <a:t>”) </a:t>
            </a:r>
            <a:r>
              <a:rPr lang="zh-CN" altLang="en-US" dirty="0"/>
              <a:t>，</a:t>
            </a:r>
            <a:r>
              <a:rPr lang="en-US" altLang="zh-CN" dirty="0"/>
              <a:t>AMD</a:t>
            </a:r>
            <a:r>
              <a:rPr lang="zh-CN" altLang="en-US" dirty="0"/>
              <a:t> </a:t>
            </a:r>
            <a:r>
              <a:rPr lang="en-US" altLang="zh-CN" dirty="0" err="1"/>
              <a:t>ROCm</a:t>
            </a:r>
            <a:r>
              <a:rPr lang="zh-CN" altLang="en-US" dirty="0"/>
              <a:t> 生态的一部分。</a:t>
            </a:r>
            <a:endParaRPr lang="en-US" altLang="zh-CN" dirty="0"/>
          </a:p>
          <a:p>
            <a:r>
              <a:rPr lang="en" altLang="zh-CN" dirty="0"/>
              <a:t>RCCL</a:t>
            </a:r>
            <a:r>
              <a:rPr lang="zh-CN" altLang="en-US" dirty="0"/>
              <a:t>替代</a:t>
            </a:r>
            <a:r>
              <a:rPr lang="en" altLang="zh-CN" dirty="0"/>
              <a:t>NCCL</a:t>
            </a:r>
            <a:r>
              <a:rPr lang="zh-CN" altLang="en" dirty="0"/>
              <a:t>，</a:t>
            </a:r>
            <a:r>
              <a:rPr lang="en" altLang="zh-CN" dirty="0"/>
              <a:t>Infinity Fabric</a:t>
            </a:r>
            <a:r>
              <a:rPr lang="zh-CN" altLang="en-US" dirty="0"/>
              <a:t>替代节点内的</a:t>
            </a:r>
            <a:r>
              <a:rPr lang="en" altLang="zh-CN" dirty="0"/>
              <a:t>NVSwitch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6" name="Picture 2" descr="AMD Instinct MI300X workload optimization — ROCm Documentation">
            <a:extLst>
              <a:ext uri="{FF2B5EF4-FFF2-40B4-BE49-F238E27FC236}">
                <a16:creationId xmlns:a16="http://schemas.microsoft.com/office/drawing/2014/main" id="{8417EB66-F7D3-79A1-D8B2-3E34F022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45" y="1360170"/>
            <a:ext cx="4862810" cy="49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7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BD7CDE-F728-BD0F-7810-7EE0360A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AMD RCCL</a:t>
            </a:r>
            <a:r>
              <a:rPr lang="zh-CN" altLang="en-US" dirty="0"/>
              <a:t> 主要特性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F519D2-A9F8-622E-CD91-3B86F6E5E8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GPU</a:t>
            </a:r>
            <a:r>
              <a:rPr lang="zh-CN" altLang="en-US" dirty="0"/>
              <a:t> 到 </a:t>
            </a:r>
            <a:r>
              <a:rPr lang="en-US" altLang="zh-CN" dirty="0"/>
              <a:t>GPU</a:t>
            </a:r>
            <a:r>
              <a:rPr lang="zh-CN" altLang="en" dirty="0"/>
              <a:t>（</a:t>
            </a:r>
            <a:r>
              <a:rPr lang="en" altLang="zh-CN" dirty="0"/>
              <a:t>P2P</a:t>
            </a:r>
            <a:r>
              <a:rPr lang="zh-CN" altLang="en" dirty="0"/>
              <a:t>）</a:t>
            </a:r>
            <a:r>
              <a:rPr lang="zh-CN" altLang="en-US" dirty="0"/>
              <a:t>直接通信操作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支持通过 </a:t>
            </a:r>
            <a:r>
              <a:rPr lang="en" altLang="zh-CN" dirty="0"/>
              <a:t>PCIe</a:t>
            </a:r>
            <a:r>
              <a:rPr lang="zh-CN" altLang="en-US" dirty="0"/>
              <a:t> 和 </a:t>
            </a:r>
            <a:r>
              <a:rPr lang="en" altLang="zh-CN" dirty="0" err="1"/>
              <a:t>xGMI</a:t>
            </a:r>
            <a:r>
              <a:rPr lang="zh-CN" altLang="en-US" dirty="0"/>
              <a:t> 互连在本地传输数据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支持通过 </a:t>
            </a:r>
            <a:r>
              <a:rPr lang="en" altLang="zh-CN" dirty="0"/>
              <a:t>InfiniBand Verbs</a:t>
            </a:r>
            <a:r>
              <a:rPr lang="zh-CN" altLang="en-US" dirty="0"/>
              <a:t> 和 </a:t>
            </a:r>
            <a:r>
              <a:rPr lang="en" altLang="zh-CN" dirty="0"/>
              <a:t>TCP/IP</a:t>
            </a:r>
            <a:r>
              <a:rPr lang="zh-CN" altLang="en-US" dirty="0"/>
              <a:t> 套接字在网络上传输数据。</a:t>
            </a:r>
          </a:p>
          <a:p>
            <a:r>
              <a:rPr lang="zh-CN" altLang="en-US" dirty="0"/>
              <a:t>对标 </a:t>
            </a:r>
            <a:r>
              <a:rPr lang="en-US" altLang="zh-CN" dirty="0"/>
              <a:t>CUDA</a:t>
            </a:r>
            <a:r>
              <a:rPr lang="zh-CN" altLang="en-US" dirty="0"/>
              <a:t> 使用</a:t>
            </a:r>
            <a:r>
              <a:rPr lang="en" altLang="zh-CN" dirty="0"/>
              <a:t>NCCL</a:t>
            </a:r>
            <a:r>
              <a:rPr lang="zh-CN" altLang="en-US" dirty="0"/>
              <a:t>相同 </a:t>
            </a:r>
            <a:r>
              <a:rPr lang="en" altLang="zh-CN" dirty="0"/>
              <a:t>API</a:t>
            </a:r>
            <a:r>
              <a:rPr lang="zh-CN" altLang="en" dirty="0"/>
              <a:t>，</a:t>
            </a:r>
            <a:r>
              <a:rPr lang="zh-CN" altLang="en-US" dirty="0"/>
              <a:t>所以</a:t>
            </a:r>
            <a:r>
              <a:rPr lang="en" altLang="zh-CN" dirty="0"/>
              <a:t>RCCL</a:t>
            </a:r>
            <a:r>
              <a:rPr lang="zh-CN" altLang="en-US" dirty="0"/>
              <a:t>还支持通信器和拓扑等特性</a:t>
            </a:r>
            <a:endParaRPr lang="en-US" altLang="zh-CN" dirty="0"/>
          </a:p>
          <a:p>
            <a:r>
              <a:rPr lang="en" altLang="zh-CN" dirty="0"/>
              <a:t>RCCL</a:t>
            </a:r>
            <a:r>
              <a:rPr lang="zh-CN" altLang="en-US" dirty="0"/>
              <a:t> 中流特性与 </a:t>
            </a:r>
            <a:r>
              <a:rPr lang="en" altLang="zh-CN" dirty="0"/>
              <a:t>NCCL</a:t>
            </a:r>
            <a:r>
              <a:rPr lang="zh-CN" altLang="en-US" dirty="0"/>
              <a:t> 中流特性不同，它使用 </a:t>
            </a:r>
            <a:r>
              <a:rPr lang="en" altLang="zh-CN" dirty="0"/>
              <a:t>HIP</a:t>
            </a:r>
            <a:r>
              <a:rPr lang="zh-CN" altLang="en-US" dirty="0"/>
              <a:t> 流而不是 </a:t>
            </a:r>
            <a:r>
              <a:rPr lang="en" altLang="zh-CN" dirty="0"/>
              <a:t>CUDA</a:t>
            </a:r>
            <a:r>
              <a:rPr lang="zh-CN" altLang="en-US" dirty="0"/>
              <a:t> 流</a:t>
            </a:r>
          </a:p>
        </p:txBody>
      </p:sp>
    </p:spTree>
    <p:extLst>
      <p:ext uri="{BB962C8B-B14F-4D97-AF65-F5344CB8AC3E}">
        <p14:creationId xmlns:p14="http://schemas.microsoft.com/office/powerpoint/2010/main" val="50682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51B98A-E4FF-3B12-6639-700C02C204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07.</a:t>
            </a:r>
            <a:r>
              <a:rPr lang="zh-CN" altLang="en-US" dirty="0"/>
              <a:t> </a:t>
            </a:r>
            <a:r>
              <a:rPr lang="en" altLang="zh-CN" dirty="0"/>
              <a:t>Meta Gloo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E57715-D459-34A4-ACDB-F3B9FBDC9A06}"/>
              </a:ext>
            </a:extLst>
          </p:cNvPr>
          <p:cNvSpPr txBox="1"/>
          <p:nvPr/>
        </p:nvSpPr>
        <p:spPr>
          <a:xfrm>
            <a:off x="960633" y="4762542"/>
            <a:ext cx="10587519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github.com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facebookincubator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gloo</a:t>
            </a:r>
            <a:endParaRPr lang="en" altLang="zh-CN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Gloo is a collective communications library</a:t>
            </a:r>
            <a:endParaRPr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1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7439F3-E588-C04E-C324-F419AF41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 通信后端</a:t>
            </a:r>
          </a:p>
        </p:txBody>
      </p:sp>
      <p:pic>
        <p:nvPicPr>
          <p:cNvPr id="9218" name="Picture 2" descr="Accelerating PyTorch DDP by 10X With PowerSGD | by PyTorch | PyTorch |  Medium">
            <a:extLst>
              <a:ext uri="{FF2B5EF4-FFF2-40B4-BE49-F238E27FC236}">
                <a16:creationId xmlns:a16="http://schemas.microsoft.com/office/drawing/2014/main" id="{9ACAE439-E58D-3D98-6EE5-41224137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20" y="1147604"/>
            <a:ext cx="5120322" cy="550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83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092FF-60A9-DA4D-9986-684385F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Facebook GLOO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827F4-07CA-0341-954F-92D7BCE4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en" altLang="zh-CN" dirty="0"/>
              <a:t>Gloo </a:t>
            </a:r>
            <a:r>
              <a:rPr lang="zh-CN" altLang="en-US" dirty="0"/>
              <a:t>是 </a:t>
            </a:r>
            <a:r>
              <a:rPr lang="en" altLang="zh-CN" dirty="0" err="1"/>
              <a:t>facebook</a:t>
            </a:r>
            <a:r>
              <a:rPr lang="zh-CN" altLang="en-US" dirty="0"/>
              <a:t>出品的一个类似</a:t>
            </a:r>
            <a:r>
              <a:rPr lang="en" altLang="zh-CN" dirty="0"/>
              <a:t>MPI</a:t>
            </a:r>
            <a:r>
              <a:rPr lang="zh-CN" altLang="en-US" dirty="0"/>
              <a:t>的集合通信库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Gloo</a:t>
            </a:r>
            <a:r>
              <a:rPr lang="zh-CN" altLang="en-US" dirty="0"/>
              <a:t> 提供系列基于 </a:t>
            </a:r>
            <a:r>
              <a:rPr lang="en-US" altLang="zh-CN" dirty="0"/>
              <a:t>CUDA-aware</a:t>
            </a:r>
            <a:r>
              <a:rPr lang="zh-CN" altLang="en-US" dirty="0"/>
              <a:t> 的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实现；</a:t>
            </a:r>
            <a:endParaRPr lang="en-US" altLang="zh-CN" dirty="0"/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dirty="0"/>
              <a:t>Mate</a:t>
            </a:r>
            <a:r>
              <a:rPr lang="zh-CN" altLang="en-US" dirty="0"/>
              <a:t> 开源机器学习集合通信库，对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提供多种实现方案：</a:t>
            </a:r>
            <a:endParaRPr lang="en-US" altLang="zh-CN" dirty="0"/>
          </a:p>
          <a:p>
            <a:pPr lvl="1" eaLnBrk="1" latinLnBrk="1" hangingPunct="1"/>
            <a:r>
              <a:rPr lang="en-US" altLang="zh-CN" dirty="0" err="1"/>
              <a:t>allreduce_ring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allreduce_ring_chunked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allreduce_halving_doubling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allreducube_bcube</a:t>
            </a:r>
            <a:endParaRPr lang="en-US" altLang="zh-CN" dirty="0"/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dirty="0"/>
              <a:t>集成 </a:t>
            </a:r>
            <a:r>
              <a:rPr lang="en-US" altLang="zh-CN" dirty="0"/>
              <a:t>GPU-Direct</a:t>
            </a:r>
            <a:r>
              <a:rPr lang="zh-CN" altLang="en-US" dirty="0"/>
              <a:t>，实现多 </a:t>
            </a:r>
            <a:r>
              <a:rPr lang="en-US" altLang="zh-CN" dirty="0"/>
              <a:t>GPU</a:t>
            </a:r>
            <a:r>
              <a:rPr lang="zh-CN" altLang="en-US" dirty="0"/>
              <a:t> 内存缓冲区间数据传输，减少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内存复制；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Gloo</a:t>
            </a:r>
            <a:r>
              <a:rPr lang="zh-CN" altLang="en-US" dirty="0"/>
              <a:t>支持通过 </a:t>
            </a:r>
            <a:r>
              <a:rPr lang="en" altLang="zh-CN" dirty="0"/>
              <a:t>PCIe</a:t>
            </a:r>
            <a:r>
              <a:rPr lang="zh-CN" altLang="en-US" dirty="0"/>
              <a:t> 和 </a:t>
            </a:r>
            <a:r>
              <a:rPr lang="en" altLang="zh-CN" dirty="0"/>
              <a:t>NVLink</a:t>
            </a:r>
            <a:r>
              <a:rPr lang="zh-CN" altLang="en-US" dirty="0"/>
              <a:t> 等互连进行多 </a:t>
            </a:r>
            <a:r>
              <a:rPr lang="en" altLang="zh-CN" dirty="0"/>
              <a:t>GPU</a:t>
            </a:r>
            <a:r>
              <a:rPr lang="zh-CN" altLang="en-US" dirty="0"/>
              <a:t> 通信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Gloo</a:t>
            </a:r>
            <a:r>
              <a:rPr lang="zh-CN" altLang="en-US" dirty="0"/>
              <a:t>支持不同的数据传输方式进行节点间和节点内的数据通信</a:t>
            </a:r>
          </a:p>
        </p:txBody>
      </p:sp>
    </p:spTree>
    <p:extLst>
      <p:ext uri="{BB962C8B-B14F-4D97-AF65-F5344CB8AC3E}">
        <p14:creationId xmlns:p14="http://schemas.microsoft.com/office/powerpoint/2010/main" val="76733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530B10-E35C-839E-4724-47EB1DBC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什么时候用 </a:t>
            </a:r>
            <a:r>
              <a:rPr lang="en-US" altLang="zh-CN" dirty="0" err="1"/>
              <a:t>GLoo</a:t>
            </a:r>
            <a:r>
              <a:rPr lang="en-US" altLang="zh-CN" dirty="0"/>
              <a:t> </a:t>
            </a:r>
            <a:r>
              <a:rPr lang="zh-CN" altLang="en-US" dirty="0"/>
              <a:t>什么时候用 </a:t>
            </a:r>
            <a:r>
              <a:rPr lang="en-US" altLang="zh-CN" dirty="0"/>
              <a:t>NCCL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7E5F04-73B4-1FB2-624F-39AECBAC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09" y="1237559"/>
            <a:ext cx="8427898" cy="5141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6FA52B-A0B8-CD51-262A-EE05E08059A6}"/>
              </a:ext>
            </a:extLst>
          </p:cNvPr>
          <p:cNvSpPr txBox="1"/>
          <p:nvPr/>
        </p:nvSpPr>
        <p:spPr>
          <a:xfrm>
            <a:off x="2226924" y="137700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i="1" dirty="0">
                <a:latin typeface="Gill Sans MT" panose="020B0502020104020203" pitchFamily="34" charset="0"/>
              </a:rPr>
              <a:t>https://pytorch.org/docs/stable/distributed.html</a:t>
            </a:r>
          </a:p>
        </p:txBody>
      </p:sp>
    </p:spTree>
    <p:extLst>
      <p:ext uri="{BB962C8B-B14F-4D97-AF65-F5344CB8AC3E}">
        <p14:creationId xmlns:p14="http://schemas.microsoft.com/office/powerpoint/2010/main" val="60723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8D33F3-2FE7-8BF0-B8D1-46D7243C5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08.</a:t>
            </a:r>
            <a:r>
              <a:rPr kumimoji="1"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247765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5946A-0D53-512D-6DE1-02989216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</a:t>
            </a:r>
            <a:r>
              <a:rPr lang="en-US" altLang="zh-CN" dirty="0"/>
              <a:t> XCCL </a:t>
            </a:r>
            <a:r>
              <a:rPr lang="zh-CN" altLang="en-US" dirty="0"/>
              <a:t>库优缺点对比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85AAEE60-3EC1-C5B3-FA29-5E04C01AA50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7913038"/>
              </p:ext>
            </p:extLst>
          </p:nvPr>
        </p:nvGraphicFramePr>
        <p:xfrm>
          <a:off x="616767" y="1374168"/>
          <a:ext cx="10963228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58">
                  <a:extLst>
                    <a:ext uri="{9D8B030D-6E8A-4147-A177-3AD203B41FA5}">
                      <a16:colId xmlns:a16="http://schemas.microsoft.com/office/drawing/2014/main" val="4216479013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434361514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1014168211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2492744687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3770943327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650583995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3081255365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1953125439"/>
                    </a:ext>
                  </a:extLst>
                </a:gridCol>
                <a:gridCol w="2145164">
                  <a:extLst>
                    <a:ext uri="{9D8B030D-6E8A-4147-A177-3AD203B41FA5}">
                      <a16:colId xmlns:a16="http://schemas.microsoft.com/office/drawing/2014/main" val="98894213"/>
                    </a:ext>
                  </a:extLst>
                </a:gridCol>
              </a:tblGrid>
              <a:tr h="35125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厂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商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是否基于</a:t>
                      </a:r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是否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是否支持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异构通信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拓扑感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知强化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流量监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控强化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集群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容错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核心设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计目标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1164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NVIDIA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业界标杆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898382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 err="1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oneCCL</a:t>
                      </a:r>
                      <a:endParaRPr lang="en" sz="1200" b="1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Intel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Intel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的异构芯片进行加速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56538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RCCL</a:t>
                      </a:r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endParaRPr lang="en" sz="1200" b="1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AMD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AMD 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的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NPU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硬件进行通信加速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5117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Gloo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Mate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CPU-GPU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之间通信进行加速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4807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百度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异构通信故障诊断容错性能优化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97354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腾讯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为腾讯</a:t>
                      </a:r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星脉网络定制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通信库极致优化性能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7117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阿里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面向阿里云灵骏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架构设计优化性能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22229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华为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基于昇腾硬件 </a:t>
                      </a:r>
                      <a:r>
                        <a:rPr lang="en-US" altLang="zh-C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NPU</a:t>
                      </a:r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之间通信进行加速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0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69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对基础</a:t>
            </a:r>
            <a:r>
              <a:rPr lang="en-US" altLang="zh-CN" b="1" dirty="0"/>
              <a:t>/</a:t>
            </a:r>
            <a:r>
              <a:rPr lang="zh-CN" altLang="en-US" b="1" dirty="0"/>
              <a:t>集合通信算法创新：</a:t>
            </a:r>
            <a:endParaRPr lang="en-US" altLang="zh-CN" b="1" dirty="0"/>
          </a:p>
          <a:p>
            <a:pPr lvl="1"/>
            <a:r>
              <a:rPr lang="zh-CN" altLang="en-US" dirty="0"/>
              <a:t>对开源网络拓扑编排算法进行优化</a:t>
            </a:r>
            <a:endParaRPr lang="en-US" altLang="zh-CN" dirty="0"/>
          </a:p>
          <a:p>
            <a:pPr lvl="1"/>
            <a:r>
              <a:rPr lang="zh-CN" altLang="en-US" dirty="0"/>
              <a:t>对基础通信算子</a:t>
            </a:r>
            <a:r>
              <a:rPr lang="en-US" altLang="zh-CN" dirty="0"/>
              <a:t>&amp;</a:t>
            </a:r>
            <a:r>
              <a:rPr lang="zh-CN" altLang="en-US" dirty="0"/>
              <a:t>集合通信算法进行优化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r>
              <a:rPr lang="zh-CN" altLang="en-US" sz="2000" b="1" dirty="0"/>
              <a:t>网络传输优化：</a:t>
            </a:r>
            <a:endParaRPr lang="en-US" altLang="zh-CN" sz="2000" b="1" dirty="0"/>
          </a:p>
          <a:p>
            <a:pPr lvl="1"/>
            <a:r>
              <a:rPr lang="zh-CN" altLang="en-US" dirty="0"/>
              <a:t>对拥塞控制、路由控制进行优化</a:t>
            </a:r>
            <a:endParaRPr lang="en-US" altLang="zh-CN" dirty="0"/>
          </a:p>
          <a:p>
            <a:pPr lvl="1"/>
            <a:r>
              <a:rPr lang="zh-CN" altLang="en-US" dirty="0"/>
              <a:t>对传输协议层、路由协议层等进行细化操作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endParaRPr lang="en-US" altLang="zh-CN" sz="2000" b="1" dirty="0"/>
          </a:p>
          <a:p>
            <a:pPr marL="457200" lvl="1" indent="-457200">
              <a:buFont typeface="+mj-lt"/>
              <a:buAutoNum type="arabicPeriod" startAt="3"/>
            </a:pPr>
            <a:r>
              <a:rPr lang="zh-CN" altLang="en-US" sz="2000" b="1" dirty="0"/>
              <a:t>端网协同专用优化：</a:t>
            </a:r>
            <a:endParaRPr lang="en-US" altLang="zh-CN" sz="2000" b="1" dirty="0"/>
          </a:p>
          <a:p>
            <a:pPr lvl="1"/>
            <a:r>
              <a:rPr kumimoji="1" lang="zh-CN" altLang="en-US" sz="1800" dirty="0"/>
              <a:t>端网协同自研协议栈，匹配自研交换机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适配自研的网络架构进行优化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31571-BC91-49FF-68F8-41387D5E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222279"/>
            <a:ext cx="5096313" cy="4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48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649975-7B3F-A21E-791B-C3FCC413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417282" y="3832261"/>
            <a:ext cx="6524696" cy="8280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998" y="2220688"/>
            <a:ext cx="10958765" cy="3080778"/>
          </a:xfrm>
        </p:spPr>
        <p:txBody>
          <a:bodyPr numCol="2" anchor="ctr"/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XCCL</a:t>
            </a:r>
            <a:r>
              <a:rPr lang="zh-CN" altLang="en-US" sz="2800" dirty="0">
                <a:latin typeface="Gill Sans MT" panose="020B0502020104020203" pitchFamily="34" charset="0"/>
              </a:rPr>
              <a:t> 基本概念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NVIDIA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NCCL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阿里 </a:t>
            </a:r>
            <a:r>
              <a:rPr lang="en-US" altLang="zh-CN" sz="2800" dirty="0">
                <a:latin typeface="Gill Sans MT" panose="020B0502020104020203" pitchFamily="34" charset="0"/>
              </a:rPr>
              <a:t>ACCL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腾讯 </a:t>
            </a:r>
            <a:r>
              <a:rPr lang="en-US" altLang="zh-CN" sz="2800" dirty="0">
                <a:latin typeface="Gill Sans MT" panose="020B0502020104020203" pitchFamily="34" charset="0"/>
              </a:rPr>
              <a:t>TCCL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AMD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RCCL</a:t>
            </a:r>
            <a:endParaRPr lang="zh-CN" altLang="en-US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Intel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 err="1">
                <a:latin typeface="Gill Sans MT" panose="020B0502020104020203" pitchFamily="34" charset="0"/>
              </a:rPr>
              <a:t>OneCCL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Meta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Gloo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总结与思考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43001-C4F1-B17D-D447-1FA0A6240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腾讯 </a:t>
            </a:r>
            <a:r>
              <a:rPr lang="en-US" altLang="zh-CN" dirty="0"/>
              <a:t>TCCL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861DBC-FF57-5260-2DD2-CC0AB1F78D2B}"/>
              </a:ext>
            </a:extLst>
          </p:cNvPr>
          <p:cNvSpPr txBox="1"/>
          <p:nvPr/>
        </p:nvSpPr>
        <p:spPr>
          <a:xfrm>
            <a:off x="960633" y="4762542"/>
            <a:ext cx="10587519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cloud.tencent.com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/document/product/1646/93319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基于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NCCL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（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Nvidia Collective Communication Library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开发的集合通信库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225882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2517719-9C8E-3FBC-C5CB-8DC259F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TCCL</a:t>
            </a:r>
            <a:r>
              <a:rPr lang="zh-CN" altLang="en-US" dirty="0"/>
              <a:t>，</a:t>
            </a:r>
            <a:r>
              <a:rPr lang="en" altLang="zh-CN" dirty="0"/>
              <a:t>Tencent </a:t>
            </a:r>
            <a:r>
              <a:rPr lang="zh-CN" altLang="en-US" dirty="0"/>
              <a:t>腾讯集合通信库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49E49-54CF-A81A-D103-A2850CA29E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TCCL</a:t>
            </a:r>
            <a:r>
              <a:rPr lang="zh-CN" altLang="en" dirty="0"/>
              <a:t>（</a:t>
            </a:r>
            <a:r>
              <a:rPr lang="en" altLang="zh-CN" dirty="0"/>
              <a:t>Tencent Collective Communication Library</a:t>
            </a:r>
            <a:r>
              <a:rPr lang="zh-CN" altLang="en" dirty="0"/>
              <a:t>）</a:t>
            </a:r>
            <a:r>
              <a:rPr lang="zh-CN" altLang="en-US" dirty="0"/>
              <a:t>针对腾讯云星脉网络架构的通信库。依托星脉网络硬件架构，为 </a:t>
            </a:r>
            <a:r>
              <a:rPr lang="en" altLang="zh-CN" dirty="0"/>
              <a:t>AI </a:t>
            </a:r>
            <a:r>
              <a:rPr lang="zh-CN" altLang="en-US" dirty="0"/>
              <a:t>大模型训练提供更高效的网络通信性能，同时具备网络故障快速感知与自愈的智能运维能力。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18DB6A-A11F-5D37-F5F5-9D7948B86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5"/>
          <a:stretch/>
        </p:blipFill>
        <p:spPr bwMode="auto">
          <a:xfrm>
            <a:off x="798768" y="2941853"/>
            <a:ext cx="10613205" cy="33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5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05B43B-A55A-28C7-F9DF-9E0496E7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TCCL</a:t>
            </a:r>
            <a:r>
              <a:rPr lang="zh-CN" altLang="en-US" dirty="0"/>
              <a:t>，</a:t>
            </a:r>
            <a:r>
              <a:rPr lang="en" altLang="zh-CN" dirty="0"/>
              <a:t>Tencent </a:t>
            </a:r>
            <a:r>
              <a:rPr lang="zh-CN" altLang="en-US" dirty="0"/>
              <a:t>腾讯集合通信库：主要特性包括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CB3C6D-338C-586C-37EA-3349AE5E9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3447"/>
            <a:ext cx="10963473" cy="5101633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双网口动态聚合优化，</a:t>
            </a:r>
            <a:r>
              <a:rPr kumimoji="1" lang="zh-CN" altLang="en-US" sz="1600" dirty="0"/>
              <a:t>端网协同自研协议栈，</a:t>
            </a:r>
            <a:r>
              <a:rPr lang="zh-CN" altLang="en-US" sz="1600" dirty="0"/>
              <a:t>发挥 </a:t>
            </a:r>
            <a:r>
              <a:rPr lang="en-US" altLang="zh-CN" sz="1600" dirty="0"/>
              <a:t>GPU</a:t>
            </a:r>
            <a:r>
              <a:rPr lang="zh-CN" altLang="en-US" sz="1600" dirty="0"/>
              <a:t> 性能极限。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全局 </a:t>
            </a:r>
            <a:r>
              <a:rPr lang="en" altLang="zh-CN" sz="1600" dirty="0"/>
              <a:t>Hash </a:t>
            </a:r>
            <a:r>
              <a:rPr lang="zh-CN" altLang="en-US" sz="1600" dirty="0"/>
              <a:t>路由（</a:t>
            </a:r>
            <a:r>
              <a:rPr lang="en" altLang="zh-CN" sz="1600" dirty="0"/>
              <a:t>Global Hash Routing</a:t>
            </a:r>
            <a:r>
              <a:rPr lang="zh-CN" altLang="en" sz="1600" dirty="0"/>
              <a:t>），</a:t>
            </a:r>
            <a:r>
              <a:rPr lang="zh-CN" altLang="en-US" sz="1600" dirty="0"/>
              <a:t>负载均衡，避免拥塞。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拓扑亲和 </a:t>
            </a:r>
            <a:r>
              <a:rPr lang="en-US" altLang="zh-CN" sz="1600" dirty="0"/>
              <a:t>fat-tree </a:t>
            </a:r>
            <a:r>
              <a:rPr lang="zh-CN" altLang="en-US" sz="1600" dirty="0"/>
              <a:t>组网，流量调度监控，最小化流量绕行。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自研交换机，可编程</a:t>
            </a:r>
            <a:r>
              <a:rPr lang="en-US" altLang="zh-CN" sz="1600" dirty="0"/>
              <a:t>RDMA</a:t>
            </a:r>
            <a:r>
              <a:rPr lang="zh-CN" altLang="en-US" sz="1600" dirty="0"/>
              <a:t>拥塞控制算法。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ADD23-BC8A-0A08-A11D-A45824D9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23" y="3276295"/>
            <a:ext cx="525873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5E54B0-0F13-B292-08E7-BF4806671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1"/>
          <a:stretch/>
        </p:blipFill>
        <p:spPr bwMode="auto">
          <a:xfrm>
            <a:off x="6924782" y="3179085"/>
            <a:ext cx="4243226" cy="31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7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64FF4A-E932-AF2F-BF87-A14DC86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7A9892-F93C-63ED-057D-6D1A6940C7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可以打开讲讲腾讯云的星脉网络架构吗？</a:t>
            </a:r>
          </a:p>
        </p:txBody>
      </p:sp>
    </p:spTree>
    <p:extLst>
      <p:ext uri="{BB962C8B-B14F-4D97-AF65-F5344CB8AC3E}">
        <p14:creationId xmlns:p14="http://schemas.microsoft.com/office/powerpoint/2010/main" val="328842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43001-C4F1-B17D-D447-1FA0A6240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861DBC-FF57-5260-2DD2-CC0AB1F78D2B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oneAPI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 Collective Communications Library (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github.com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/intel/torch-ccl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oneapi-src.github.io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/introduction/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sample.html</a:t>
            </a:r>
            <a:endParaRPr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032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29998</TotalTime>
  <Words>889</Words>
  <Application>Microsoft Macintosh PowerPoint</Application>
  <PresentationFormat>自定义</PresentationFormat>
  <Paragraphs>161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本节内容</vt:lpstr>
      <vt:lpstr>PowerPoint 演示文稿</vt:lpstr>
      <vt:lpstr>TCCL，Tencent 腾讯集合通信库</vt:lpstr>
      <vt:lpstr>TCCL，Tencent 腾讯集合通信库：主要特性包括</vt:lpstr>
      <vt:lpstr>Question</vt:lpstr>
      <vt:lpstr>PowerPoint 演示文稿</vt:lpstr>
      <vt:lpstr>Intel oneCCL</vt:lpstr>
      <vt:lpstr>Intel oneCCL</vt:lpstr>
      <vt:lpstr>Intel oneCCL</vt:lpstr>
      <vt:lpstr>PowerPoint 演示文稿</vt:lpstr>
      <vt:lpstr>PowerPoint 演示文稿</vt:lpstr>
      <vt:lpstr>AMD RCCL</vt:lpstr>
      <vt:lpstr>AMD RCCL 主要特性</vt:lpstr>
      <vt:lpstr>PowerPoint 演示文稿</vt:lpstr>
      <vt:lpstr>PyTorch 通信后端</vt:lpstr>
      <vt:lpstr>Facebook GLOO</vt:lpstr>
      <vt:lpstr>什么时候用 GLoo 什么时候用 NCCL</vt:lpstr>
      <vt:lpstr>PowerPoint 演示文稿</vt:lpstr>
      <vt:lpstr>各种 XCCL 库优缺点对比</vt:lpstr>
      <vt:lpstr>基于 NCCL 进行创新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9906</cp:revision>
  <cp:lastPrinted>2023-09-08T09:14:01Z</cp:lastPrinted>
  <dcterms:created xsi:type="dcterms:W3CDTF">2020-08-28T08:44:19Z</dcterms:created>
  <dcterms:modified xsi:type="dcterms:W3CDTF">2024-08-15T07:26:14Z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